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4" r:id="rId5"/>
    <p:sldId id="258" r:id="rId6"/>
    <p:sldId id="259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4A033B-3A48-4643-A5AA-977A44E73F2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FF6D2645-DE8B-412B-A64E-2ACACE3DE9FB}">
      <dgm:prSet/>
      <dgm:spPr/>
      <dgm:t>
        <a:bodyPr/>
        <a:lstStyle/>
        <a:p>
          <a:r>
            <a:rPr lang="en-IE"/>
            <a:t>A NAS (Network attached storage) allows files to be accessed anywhere through WIFI or ethernet.</a:t>
          </a:r>
          <a:endParaRPr lang="en-US"/>
        </a:p>
      </dgm:t>
    </dgm:pt>
    <dgm:pt modelId="{EA39C686-96CD-4C5F-B400-8CB32654D447}" type="parTrans" cxnId="{0582FE2A-9E22-456A-8376-F957EB55B47D}">
      <dgm:prSet/>
      <dgm:spPr/>
      <dgm:t>
        <a:bodyPr/>
        <a:lstStyle/>
        <a:p>
          <a:endParaRPr lang="en-US"/>
        </a:p>
      </dgm:t>
    </dgm:pt>
    <dgm:pt modelId="{5BF1A5DF-2E78-47FF-9031-F11BFC53B5DD}" type="sibTrans" cxnId="{0582FE2A-9E22-456A-8376-F957EB55B47D}">
      <dgm:prSet/>
      <dgm:spPr/>
      <dgm:t>
        <a:bodyPr/>
        <a:lstStyle/>
        <a:p>
          <a:endParaRPr lang="en-US"/>
        </a:p>
      </dgm:t>
    </dgm:pt>
    <dgm:pt modelId="{6D9CAC42-B1D4-46F1-9F3F-BA2F7BBE7EBC}">
      <dgm:prSet/>
      <dgm:spPr/>
      <dgm:t>
        <a:bodyPr/>
        <a:lstStyle/>
        <a:p>
          <a:r>
            <a:rPr lang="en-IE"/>
            <a:t>Can easily access files.</a:t>
          </a:r>
          <a:endParaRPr lang="en-US"/>
        </a:p>
      </dgm:t>
    </dgm:pt>
    <dgm:pt modelId="{D7E602C6-B9AF-4ED0-80CE-C8EFA4679CF5}" type="parTrans" cxnId="{C5C071C7-3713-47C0-A216-8AD20DFF5480}">
      <dgm:prSet/>
      <dgm:spPr/>
      <dgm:t>
        <a:bodyPr/>
        <a:lstStyle/>
        <a:p>
          <a:endParaRPr lang="en-US"/>
        </a:p>
      </dgm:t>
    </dgm:pt>
    <dgm:pt modelId="{C85FFE2B-4E95-4733-8392-41538BC9EAB8}" type="sibTrans" cxnId="{C5C071C7-3713-47C0-A216-8AD20DFF5480}">
      <dgm:prSet/>
      <dgm:spPr/>
      <dgm:t>
        <a:bodyPr/>
        <a:lstStyle/>
        <a:p>
          <a:endParaRPr lang="en-US"/>
        </a:p>
      </dgm:t>
    </dgm:pt>
    <dgm:pt modelId="{180238EB-9089-487F-BC2B-FA0C337FF736}">
      <dgm:prSet/>
      <dgm:spPr/>
      <dgm:t>
        <a:bodyPr/>
        <a:lstStyle/>
        <a:p>
          <a:r>
            <a:rPr lang="en-IE"/>
            <a:t>Low power.</a:t>
          </a:r>
          <a:endParaRPr lang="en-US"/>
        </a:p>
      </dgm:t>
    </dgm:pt>
    <dgm:pt modelId="{30B564E6-3DE7-43C0-90D9-01EE7ACD7CB5}" type="parTrans" cxnId="{E5736753-B9DF-4626-B204-494BA838FE8C}">
      <dgm:prSet/>
      <dgm:spPr/>
      <dgm:t>
        <a:bodyPr/>
        <a:lstStyle/>
        <a:p>
          <a:endParaRPr lang="en-US"/>
        </a:p>
      </dgm:t>
    </dgm:pt>
    <dgm:pt modelId="{AC1D718C-3C03-4673-ACAF-09210E732DEF}" type="sibTrans" cxnId="{E5736753-B9DF-4626-B204-494BA838FE8C}">
      <dgm:prSet/>
      <dgm:spPr/>
      <dgm:t>
        <a:bodyPr/>
        <a:lstStyle/>
        <a:p>
          <a:endParaRPr lang="en-US"/>
        </a:p>
      </dgm:t>
    </dgm:pt>
    <dgm:pt modelId="{72B71BF4-0A8E-4CF6-BF29-F3770C71998C}">
      <dgm:prSet/>
      <dgm:spPr/>
      <dgm:t>
        <a:bodyPr/>
        <a:lstStyle/>
        <a:p>
          <a:r>
            <a:rPr lang="en-IE"/>
            <a:t>Done using Samba package.</a:t>
          </a:r>
          <a:endParaRPr lang="en-US"/>
        </a:p>
      </dgm:t>
    </dgm:pt>
    <dgm:pt modelId="{8FC5FB32-D9F5-4285-8AA0-2904C1276550}" type="parTrans" cxnId="{AD816911-7E56-4D7D-816D-DFDF2BBC91DF}">
      <dgm:prSet/>
      <dgm:spPr/>
      <dgm:t>
        <a:bodyPr/>
        <a:lstStyle/>
        <a:p>
          <a:endParaRPr lang="en-US"/>
        </a:p>
      </dgm:t>
    </dgm:pt>
    <dgm:pt modelId="{3135F85C-BD0F-4790-9C0D-FBC1E5C39FA1}" type="sibTrans" cxnId="{AD816911-7E56-4D7D-816D-DFDF2BBC91DF}">
      <dgm:prSet/>
      <dgm:spPr/>
      <dgm:t>
        <a:bodyPr/>
        <a:lstStyle/>
        <a:p>
          <a:endParaRPr lang="en-US"/>
        </a:p>
      </dgm:t>
    </dgm:pt>
    <dgm:pt modelId="{45E98002-9526-4B51-904C-200DFF7BA1BF}">
      <dgm:prSet/>
      <dgm:spPr/>
      <dgm:t>
        <a:bodyPr/>
        <a:lstStyle/>
        <a:p>
          <a:r>
            <a:rPr lang="en-IE" dirty="0"/>
            <a:t>Using a VPN will allow remote access.</a:t>
          </a:r>
          <a:endParaRPr lang="en-US" dirty="0"/>
        </a:p>
      </dgm:t>
    </dgm:pt>
    <dgm:pt modelId="{3DDE1C8C-5904-48C7-891B-8B3BA57EB0CC}" type="parTrans" cxnId="{398074FF-FF7C-476E-86D2-4CB14047E6B6}">
      <dgm:prSet/>
      <dgm:spPr/>
      <dgm:t>
        <a:bodyPr/>
        <a:lstStyle/>
        <a:p>
          <a:endParaRPr lang="en-US"/>
        </a:p>
      </dgm:t>
    </dgm:pt>
    <dgm:pt modelId="{9D4BBA5B-606C-4F4C-8E49-5CC6254F8107}" type="sibTrans" cxnId="{398074FF-FF7C-476E-86D2-4CB14047E6B6}">
      <dgm:prSet/>
      <dgm:spPr/>
      <dgm:t>
        <a:bodyPr/>
        <a:lstStyle/>
        <a:p>
          <a:endParaRPr lang="en-US"/>
        </a:p>
      </dgm:t>
    </dgm:pt>
    <dgm:pt modelId="{9D9889F2-79CF-44A6-A969-AB4B87ED51FA}" type="pres">
      <dgm:prSet presAssocID="{AE4A033B-3A48-4643-A5AA-977A44E73F25}" presName="linear" presStyleCnt="0">
        <dgm:presLayoutVars>
          <dgm:animLvl val="lvl"/>
          <dgm:resizeHandles val="exact"/>
        </dgm:presLayoutVars>
      </dgm:prSet>
      <dgm:spPr/>
    </dgm:pt>
    <dgm:pt modelId="{1AF7D601-07EC-4D63-A4D6-13E5F52D9478}" type="pres">
      <dgm:prSet presAssocID="{FF6D2645-DE8B-412B-A64E-2ACACE3DE9FB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8DFF6368-949E-4E2C-A13A-A13DBAE23BC9}" type="pres">
      <dgm:prSet presAssocID="{5BF1A5DF-2E78-47FF-9031-F11BFC53B5DD}" presName="spacer" presStyleCnt="0"/>
      <dgm:spPr/>
    </dgm:pt>
    <dgm:pt modelId="{9D8F7F50-EEE2-43DE-86AD-CD23F989968F}" type="pres">
      <dgm:prSet presAssocID="{6D9CAC42-B1D4-46F1-9F3F-BA2F7BBE7EBC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C98E384-9D50-4E4B-8724-201214005AF3}" type="pres">
      <dgm:prSet presAssocID="{C85FFE2B-4E95-4733-8392-41538BC9EAB8}" presName="spacer" presStyleCnt="0"/>
      <dgm:spPr/>
    </dgm:pt>
    <dgm:pt modelId="{E2AFEC0E-37D2-48C2-AA9A-114E81CE825C}" type="pres">
      <dgm:prSet presAssocID="{180238EB-9089-487F-BC2B-FA0C337FF736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35BF5BE4-B068-4315-951D-CCE718D6C385}" type="pres">
      <dgm:prSet presAssocID="{AC1D718C-3C03-4673-ACAF-09210E732DEF}" presName="spacer" presStyleCnt="0"/>
      <dgm:spPr/>
    </dgm:pt>
    <dgm:pt modelId="{413F5C28-181B-4588-BD9B-09B63A0F1E94}" type="pres">
      <dgm:prSet presAssocID="{72B71BF4-0A8E-4CF6-BF29-F3770C71998C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CF72A4B9-0F7B-4AEB-BB48-8186D2AFB056}" type="pres">
      <dgm:prSet presAssocID="{3135F85C-BD0F-4790-9C0D-FBC1E5C39FA1}" presName="spacer" presStyleCnt="0"/>
      <dgm:spPr/>
    </dgm:pt>
    <dgm:pt modelId="{37BEEB83-3A96-4E21-9EA8-128025D8B7D8}" type="pres">
      <dgm:prSet presAssocID="{45E98002-9526-4B51-904C-200DFF7BA1B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AD816911-7E56-4D7D-816D-DFDF2BBC91DF}" srcId="{AE4A033B-3A48-4643-A5AA-977A44E73F25}" destId="{72B71BF4-0A8E-4CF6-BF29-F3770C71998C}" srcOrd="3" destOrd="0" parTransId="{8FC5FB32-D9F5-4285-8AA0-2904C1276550}" sibTransId="{3135F85C-BD0F-4790-9C0D-FBC1E5C39FA1}"/>
    <dgm:cxn modelId="{36532A14-837F-46DE-BD61-F0C4CC312B2F}" type="presOf" srcId="{72B71BF4-0A8E-4CF6-BF29-F3770C71998C}" destId="{413F5C28-181B-4588-BD9B-09B63A0F1E94}" srcOrd="0" destOrd="0" presId="urn:microsoft.com/office/officeart/2005/8/layout/vList2"/>
    <dgm:cxn modelId="{3285C719-B69D-4D38-A41E-C9BBE5ACFB6D}" type="presOf" srcId="{6D9CAC42-B1D4-46F1-9F3F-BA2F7BBE7EBC}" destId="{9D8F7F50-EEE2-43DE-86AD-CD23F989968F}" srcOrd="0" destOrd="0" presId="urn:microsoft.com/office/officeart/2005/8/layout/vList2"/>
    <dgm:cxn modelId="{46E65E26-4F95-4665-8446-BA3709AA266A}" type="presOf" srcId="{180238EB-9089-487F-BC2B-FA0C337FF736}" destId="{E2AFEC0E-37D2-48C2-AA9A-114E81CE825C}" srcOrd="0" destOrd="0" presId="urn:microsoft.com/office/officeart/2005/8/layout/vList2"/>
    <dgm:cxn modelId="{0582FE2A-9E22-456A-8376-F957EB55B47D}" srcId="{AE4A033B-3A48-4643-A5AA-977A44E73F25}" destId="{FF6D2645-DE8B-412B-A64E-2ACACE3DE9FB}" srcOrd="0" destOrd="0" parTransId="{EA39C686-96CD-4C5F-B400-8CB32654D447}" sibTransId="{5BF1A5DF-2E78-47FF-9031-F11BFC53B5DD}"/>
    <dgm:cxn modelId="{2A68D66C-D132-416B-A979-8C29EB63A386}" type="presOf" srcId="{AE4A033B-3A48-4643-A5AA-977A44E73F25}" destId="{9D9889F2-79CF-44A6-A969-AB4B87ED51FA}" srcOrd="0" destOrd="0" presId="urn:microsoft.com/office/officeart/2005/8/layout/vList2"/>
    <dgm:cxn modelId="{E5736753-B9DF-4626-B204-494BA838FE8C}" srcId="{AE4A033B-3A48-4643-A5AA-977A44E73F25}" destId="{180238EB-9089-487F-BC2B-FA0C337FF736}" srcOrd="2" destOrd="0" parTransId="{30B564E6-3DE7-43C0-90D9-01EE7ACD7CB5}" sibTransId="{AC1D718C-3C03-4673-ACAF-09210E732DEF}"/>
    <dgm:cxn modelId="{C5C071C7-3713-47C0-A216-8AD20DFF5480}" srcId="{AE4A033B-3A48-4643-A5AA-977A44E73F25}" destId="{6D9CAC42-B1D4-46F1-9F3F-BA2F7BBE7EBC}" srcOrd="1" destOrd="0" parTransId="{D7E602C6-B9AF-4ED0-80CE-C8EFA4679CF5}" sibTransId="{C85FFE2B-4E95-4733-8392-41538BC9EAB8}"/>
    <dgm:cxn modelId="{209583D9-6379-4721-A00B-F67BE4721D68}" type="presOf" srcId="{FF6D2645-DE8B-412B-A64E-2ACACE3DE9FB}" destId="{1AF7D601-07EC-4D63-A4D6-13E5F52D9478}" srcOrd="0" destOrd="0" presId="urn:microsoft.com/office/officeart/2005/8/layout/vList2"/>
    <dgm:cxn modelId="{91814EFD-1C50-49B8-B71D-0D9169D1C408}" type="presOf" srcId="{45E98002-9526-4B51-904C-200DFF7BA1BF}" destId="{37BEEB83-3A96-4E21-9EA8-128025D8B7D8}" srcOrd="0" destOrd="0" presId="urn:microsoft.com/office/officeart/2005/8/layout/vList2"/>
    <dgm:cxn modelId="{398074FF-FF7C-476E-86D2-4CB14047E6B6}" srcId="{AE4A033B-3A48-4643-A5AA-977A44E73F25}" destId="{45E98002-9526-4B51-904C-200DFF7BA1BF}" srcOrd="4" destOrd="0" parTransId="{3DDE1C8C-5904-48C7-891B-8B3BA57EB0CC}" sibTransId="{9D4BBA5B-606C-4F4C-8E49-5CC6254F8107}"/>
    <dgm:cxn modelId="{993A7183-2F0D-48ED-BE2F-9633B8713115}" type="presParOf" srcId="{9D9889F2-79CF-44A6-A969-AB4B87ED51FA}" destId="{1AF7D601-07EC-4D63-A4D6-13E5F52D9478}" srcOrd="0" destOrd="0" presId="urn:microsoft.com/office/officeart/2005/8/layout/vList2"/>
    <dgm:cxn modelId="{82AB0B54-7391-4E2D-BFFE-E95236E16FAC}" type="presParOf" srcId="{9D9889F2-79CF-44A6-A969-AB4B87ED51FA}" destId="{8DFF6368-949E-4E2C-A13A-A13DBAE23BC9}" srcOrd="1" destOrd="0" presId="urn:microsoft.com/office/officeart/2005/8/layout/vList2"/>
    <dgm:cxn modelId="{5DFAB627-FAA6-4642-92B4-B78C59C7F328}" type="presParOf" srcId="{9D9889F2-79CF-44A6-A969-AB4B87ED51FA}" destId="{9D8F7F50-EEE2-43DE-86AD-CD23F989968F}" srcOrd="2" destOrd="0" presId="urn:microsoft.com/office/officeart/2005/8/layout/vList2"/>
    <dgm:cxn modelId="{D798807E-BCDD-4A9E-A0F2-6A6DAE68F773}" type="presParOf" srcId="{9D9889F2-79CF-44A6-A969-AB4B87ED51FA}" destId="{EC98E384-9D50-4E4B-8724-201214005AF3}" srcOrd="3" destOrd="0" presId="urn:microsoft.com/office/officeart/2005/8/layout/vList2"/>
    <dgm:cxn modelId="{91ABA847-4060-46B7-8639-62B7067170C5}" type="presParOf" srcId="{9D9889F2-79CF-44A6-A969-AB4B87ED51FA}" destId="{E2AFEC0E-37D2-48C2-AA9A-114E81CE825C}" srcOrd="4" destOrd="0" presId="urn:microsoft.com/office/officeart/2005/8/layout/vList2"/>
    <dgm:cxn modelId="{74D5FB64-829E-4F0C-A1A3-7DDECCF306E6}" type="presParOf" srcId="{9D9889F2-79CF-44A6-A969-AB4B87ED51FA}" destId="{35BF5BE4-B068-4315-951D-CCE718D6C385}" srcOrd="5" destOrd="0" presId="urn:microsoft.com/office/officeart/2005/8/layout/vList2"/>
    <dgm:cxn modelId="{384D36E3-A0D8-43AC-A479-53DDAB3A8581}" type="presParOf" srcId="{9D9889F2-79CF-44A6-A969-AB4B87ED51FA}" destId="{413F5C28-181B-4588-BD9B-09B63A0F1E94}" srcOrd="6" destOrd="0" presId="urn:microsoft.com/office/officeart/2005/8/layout/vList2"/>
    <dgm:cxn modelId="{65E30B32-FC65-4D26-B73A-CEB072D328DA}" type="presParOf" srcId="{9D9889F2-79CF-44A6-A969-AB4B87ED51FA}" destId="{CF72A4B9-0F7B-4AEB-BB48-8186D2AFB056}" srcOrd="7" destOrd="0" presId="urn:microsoft.com/office/officeart/2005/8/layout/vList2"/>
    <dgm:cxn modelId="{6B01882D-4D07-4BB8-AB66-9117976FCFDA}" type="presParOf" srcId="{9D9889F2-79CF-44A6-A969-AB4B87ED51FA}" destId="{37BEEB83-3A96-4E21-9EA8-128025D8B7D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F7D601-07EC-4D63-A4D6-13E5F52D9478}">
      <dsp:nvSpPr>
        <dsp:cNvPr id="0" name=""/>
        <dsp:cNvSpPr/>
      </dsp:nvSpPr>
      <dsp:spPr>
        <a:xfrm>
          <a:off x="0" y="388154"/>
          <a:ext cx="6151562" cy="8494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/>
            <a:t>A NAS (Network attached storage) allows files to be accessed anywhere through WIFI or ethernet.</a:t>
          </a:r>
          <a:endParaRPr lang="en-US" sz="2200" kern="1200"/>
        </a:p>
      </dsp:txBody>
      <dsp:txXfrm>
        <a:off x="41465" y="429619"/>
        <a:ext cx="6068632" cy="766490"/>
      </dsp:txXfrm>
    </dsp:sp>
    <dsp:sp modelId="{9D8F7F50-EEE2-43DE-86AD-CD23F989968F}">
      <dsp:nvSpPr>
        <dsp:cNvPr id="0" name=""/>
        <dsp:cNvSpPr/>
      </dsp:nvSpPr>
      <dsp:spPr>
        <a:xfrm>
          <a:off x="0" y="1300934"/>
          <a:ext cx="6151562" cy="849420"/>
        </a:xfrm>
        <a:prstGeom prst="roundRect">
          <a:avLst/>
        </a:prstGeom>
        <a:solidFill>
          <a:schemeClr val="accent2">
            <a:hueOff val="-2587972"/>
            <a:satOff val="11465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/>
            <a:t>Can easily access files.</a:t>
          </a:r>
          <a:endParaRPr lang="en-US" sz="2200" kern="1200"/>
        </a:p>
      </dsp:txBody>
      <dsp:txXfrm>
        <a:off x="41465" y="1342399"/>
        <a:ext cx="6068632" cy="766490"/>
      </dsp:txXfrm>
    </dsp:sp>
    <dsp:sp modelId="{E2AFEC0E-37D2-48C2-AA9A-114E81CE825C}">
      <dsp:nvSpPr>
        <dsp:cNvPr id="0" name=""/>
        <dsp:cNvSpPr/>
      </dsp:nvSpPr>
      <dsp:spPr>
        <a:xfrm>
          <a:off x="0" y="2213714"/>
          <a:ext cx="6151562" cy="849420"/>
        </a:xfrm>
        <a:prstGeom prst="roundRect">
          <a:avLst/>
        </a:prstGeom>
        <a:solidFill>
          <a:schemeClr val="accent2">
            <a:hueOff val="-5175944"/>
            <a:satOff val="22930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/>
            <a:t>Low power.</a:t>
          </a:r>
          <a:endParaRPr lang="en-US" sz="2200" kern="1200"/>
        </a:p>
      </dsp:txBody>
      <dsp:txXfrm>
        <a:off x="41465" y="2255179"/>
        <a:ext cx="6068632" cy="766490"/>
      </dsp:txXfrm>
    </dsp:sp>
    <dsp:sp modelId="{413F5C28-181B-4588-BD9B-09B63A0F1E94}">
      <dsp:nvSpPr>
        <dsp:cNvPr id="0" name=""/>
        <dsp:cNvSpPr/>
      </dsp:nvSpPr>
      <dsp:spPr>
        <a:xfrm>
          <a:off x="0" y="3126495"/>
          <a:ext cx="6151562" cy="849420"/>
        </a:xfrm>
        <a:prstGeom prst="roundRect">
          <a:avLst/>
        </a:prstGeom>
        <a:solidFill>
          <a:schemeClr val="accent2">
            <a:hueOff val="-7763915"/>
            <a:satOff val="34394"/>
            <a:lumOff val="-126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/>
            <a:t>Done using Samba package.</a:t>
          </a:r>
          <a:endParaRPr lang="en-US" sz="2200" kern="1200"/>
        </a:p>
      </dsp:txBody>
      <dsp:txXfrm>
        <a:off x="41465" y="3167960"/>
        <a:ext cx="6068632" cy="766490"/>
      </dsp:txXfrm>
    </dsp:sp>
    <dsp:sp modelId="{37BEEB83-3A96-4E21-9EA8-128025D8B7D8}">
      <dsp:nvSpPr>
        <dsp:cNvPr id="0" name=""/>
        <dsp:cNvSpPr/>
      </dsp:nvSpPr>
      <dsp:spPr>
        <a:xfrm>
          <a:off x="0" y="4039275"/>
          <a:ext cx="6151562" cy="849420"/>
        </a:xfrm>
        <a:prstGeom prst="roundRect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E" sz="2200" kern="1200" dirty="0"/>
            <a:t>Using a VPN will allow remote access.</a:t>
          </a:r>
          <a:endParaRPr lang="en-US" sz="2200" kern="1200" dirty="0"/>
        </a:p>
      </dsp:txBody>
      <dsp:txXfrm>
        <a:off x="41465" y="4080740"/>
        <a:ext cx="6068632" cy="766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58042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5678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00960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BE0B3-F585-42AF-AE7E-0C1658C5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36C1A-745D-4081-A97A-FCCDF2869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8DFBC-BC3D-4BA7-AB55-577B01FA2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53488-FEB0-42EE-A71C-026C66D88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725E5-8693-485D-ADF1-29C6AAC1E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D49B88-686C-42CF-82F1-BC762C0E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4B8150-D001-4F85-8DC1-631D37CB2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97DFB-2193-4F29-AB66-5AD28E48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107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7654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770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1279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75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0710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2470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350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390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042A05F-4607-4908-8613-37318BE07A0D}" type="datetimeFigureOut">
              <a:rPr lang="en-IE" smtClean="0"/>
              <a:t>28/04/2019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395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249C58-FABB-4D57-9D38-5DC39D1ED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IE"/>
              <a:t>Raspberry Pi NAS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81C10-C322-42BC-A2E5-D3C9EC773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r>
              <a:rPr lang="en-IE">
                <a:solidFill>
                  <a:schemeClr val="bg1"/>
                </a:solidFill>
              </a:rPr>
              <a:t>Lester Voon   Diarmaid Walsh</a:t>
            </a:r>
          </a:p>
        </p:txBody>
      </p:sp>
    </p:spTree>
    <p:extLst>
      <p:ext uri="{BB962C8B-B14F-4D97-AF65-F5344CB8AC3E}">
        <p14:creationId xmlns:p14="http://schemas.microsoft.com/office/powerpoint/2010/main" val="2622601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E745-CA65-4172-8836-869A42CD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286000"/>
            <a:ext cx="8991600" cy="1828800"/>
          </a:xfr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FDFEF-E73C-47E6-ADE6-88A3D93AC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5194" y="4483290"/>
            <a:ext cx="6801612" cy="132920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3144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D70AE-6ECF-4650-B376-CB9BE4A82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IE"/>
              <a:t>Summary</a:t>
            </a:r>
            <a:endParaRPr lang="en-IE" dirty="0"/>
          </a:p>
        </p:txBody>
      </p:sp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D855C535-7C2B-4B2A-9400-1DE4CFAB9E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27261530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1726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88672-9697-4DBB-BE76-874859840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769" y="208912"/>
            <a:ext cx="6213068" cy="612181"/>
          </a:xfrm>
        </p:spPr>
        <p:txBody>
          <a:bodyPr>
            <a:normAutofit fontScale="90000"/>
          </a:bodyPr>
          <a:lstStyle/>
          <a:p>
            <a:r>
              <a:rPr lang="en-IE"/>
              <a:t>Gannt diagram</a:t>
            </a:r>
            <a:endParaRPr lang="en-I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4BAFB27-57AD-46CE-95D3-3B50EEE6DF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2924" y="1147665"/>
            <a:ext cx="6646152" cy="28509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50FEAD-E24C-44E0-9C17-C2FBA28891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4237" y="4159242"/>
            <a:ext cx="9683523" cy="2683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41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F7808C-9BE0-43BB-B045-A5D9D132A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IE"/>
              <a:t>Repositories</a:t>
            </a:r>
            <a:endParaRPr lang="en-I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1AF2F2-BF03-4BB6-810F-4287245F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lang="en-IE">
                <a:solidFill>
                  <a:srgbClr val="404040"/>
                </a:solidFill>
              </a:rPr>
              <a:t>We used GitHub to back up and store our project files.</a:t>
            </a:r>
          </a:p>
          <a:p>
            <a:r>
              <a:rPr lang="en-IE">
                <a:solidFill>
                  <a:srgbClr val="404040"/>
                </a:solidFill>
              </a:rPr>
              <a:t>If data is lost or deleted, it can easily be recovered.</a:t>
            </a:r>
          </a:p>
          <a:p>
            <a:r>
              <a:rPr lang="en-IE">
                <a:solidFill>
                  <a:srgbClr val="404040"/>
                </a:solidFill>
              </a:rPr>
              <a:t>Allows group members to access the files remotely.</a:t>
            </a:r>
          </a:p>
          <a:p>
            <a:endParaRPr lang="en-IE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71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85418C5-6C7F-4972-8E69-61114249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Design Specification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06A298-A45D-47D5-B914-E7B55224D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Raspberry Pi 3 Model B+ </a:t>
            </a:r>
          </a:p>
          <a:p>
            <a:r>
              <a:rPr lang="en-IE" dirty="0"/>
              <a:t>ARM Cortex-A53 CPU 1.4GHz</a:t>
            </a:r>
          </a:p>
          <a:p>
            <a:r>
              <a:rPr lang="en-IE" dirty="0"/>
              <a:t>SRAM of 1GB</a:t>
            </a:r>
          </a:p>
          <a:p>
            <a:endParaRPr lang="en-IE" dirty="0"/>
          </a:p>
          <a:p>
            <a:r>
              <a:rPr lang="en-IE" dirty="0"/>
              <a:t>External drive</a:t>
            </a:r>
          </a:p>
          <a:p>
            <a:r>
              <a:rPr lang="en-IE" dirty="0"/>
              <a:t>Form factor of 2.5 Inch</a:t>
            </a:r>
          </a:p>
          <a:p>
            <a:r>
              <a:rPr lang="en-IE" dirty="0"/>
              <a:t>1TB storage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F9CD51-FA43-4416-B4E8-BF8FCA2C2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56" b="15586"/>
          <a:stretch/>
        </p:blipFill>
        <p:spPr>
          <a:xfrm>
            <a:off x="8629571" y="2894202"/>
            <a:ext cx="3317035" cy="22806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6E192E-E250-4824-8729-9915CD2EEE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67" b="95867" l="22667" r="76067">
                        <a14:foregroundMark x1="25067" y1="66000" x2="25067" y2="88467"/>
                        <a14:foregroundMark x1="25067" y1="8662" x2="25067" y2="56600"/>
                        <a14:foregroundMark x1="25067" y1="88467" x2="33773" y2="91880"/>
                        <a14:foregroundMark x1="57510" y1="95436" x2="70949" y2="96240"/>
                        <a14:foregroundMark x1="71408" y1="96089" x2="74687" y2="27133"/>
                        <a14:foregroundMark x1="74666" y1="14360" x2="63733" y2="3933"/>
                        <a14:foregroundMark x1="63733" y1="3933" x2="25322" y2="8180"/>
                        <a14:foregroundMark x1="68800" y1="46067" x2="37000" y2="48467"/>
                        <a14:foregroundMark x1="37000" y1="48467" x2="25134" y2="56916"/>
                        <a14:foregroundMark x1="24808" y1="66000" x2="26333" y2="89867"/>
                        <a14:foregroundMark x1="26333" y1="89867" x2="72533" y2="95867"/>
                        <a14:foregroundMark x1="72533" y1="95867" x2="67200" y2="81333"/>
                        <a14:foregroundMark x1="67200" y1="81333" x2="69600" y2="47667"/>
                        <a14:backgroundMark x1="24000" y1="56600" x2="24000" y2="66000"/>
                        <a14:backgroundMark x1="33400" y1="93800" x2="56400" y2="97333"/>
                        <a14:backgroundMark x1="27200" y1="93000" x2="59600" y2="97333"/>
                        <a14:backgroundMark x1="22600" y1="11200" x2="24800" y2="7400"/>
                        <a14:backgroundMark x1="23467" y1="8267" x2="25600" y2="7667"/>
                        <a14:backgroundMark x1="75800" y1="13667" x2="75800" y2="27133"/>
                        <a14:backgroundMark x1="58800" y1="96533" x2="33400" y2="92467"/>
                        <a14:backgroundMark x1="69333" y1="97600" x2="75800" y2="95467"/>
                        <a14:backgroundMark x1="39400" y1="94067" x2="32600" y2="92467"/>
                      </a14:backgroundRemoval>
                    </a14:imgEffect>
                  </a14:imgLayer>
                </a14:imgProps>
              </a:ext>
            </a:extLst>
          </a:blip>
          <a:srcRect l="16077" t="2585" r="17257" b="2721"/>
          <a:stretch/>
        </p:blipFill>
        <p:spPr>
          <a:xfrm>
            <a:off x="5945532" y="2466157"/>
            <a:ext cx="2326013" cy="33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96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D58F9-78D4-41DE-95BE-A2E2A4DF7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Design of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5313B-BFA8-4AAB-8449-FB1A06BB49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Solution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0FCF57-F836-47EF-A27A-80F2CA5C11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E" sz="2000" dirty="0"/>
              <a:t>Raspberry Pi connected to 1 TB Hard drive.</a:t>
            </a:r>
          </a:p>
          <a:p>
            <a:r>
              <a:rPr lang="en-IE" sz="2000" dirty="0"/>
              <a:t>Access NAS through the IP Address of the Raspberry Pi on other devices.</a:t>
            </a:r>
          </a:p>
          <a:p>
            <a:endParaRPr lang="en-IE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DC028-F482-4BC4-B33B-D50BC7DC9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Comparisons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08B4CA-B2B7-4E52-AC19-2885309E01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Using USB as storage device.</a:t>
            </a:r>
          </a:p>
          <a:p>
            <a:r>
              <a:rPr lang="en-IE" sz="2400" dirty="0"/>
              <a:t>Using provided Hard drive as storage device.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CCBB3B-F9A4-4485-8059-377D0034D4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6612" y="3821113"/>
            <a:ext cx="4926625" cy="2553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388FF4-6B63-4208-9E06-551A68AAB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426" y="4511717"/>
            <a:ext cx="1862618" cy="18626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BE6770-861A-4C0A-860B-C6AD860F6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895" y="3559829"/>
            <a:ext cx="2814506" cy="281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94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228D-3649-4A9D-B71D-FD3A51D09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00BAE-277F-44FB-B398-8393A79F5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As a basic test, a USB was used as the storage device to connect to when accessing the NAS.</a:t>
            </a:r>
          </a:p>
          <a:p>
            <a:r>
              <a:rPr lang="en-IE" dirty="0"/>
              <a:t>This was verified to be working by creating a file on Raspbian and accessing it through a PC.</a:t>
            </a:r>
          </a:p>
          <a:p>
            <a:r>
              <a:rPr lang="en-IE" dirty="0"/>
              <a:t>The main test used the External drive as the storage device connected to the Raspberry Pi.</a:t>
            </a:r>
          </a:p>
          <a:p>
            <a:r>
              <a:rPr lang="en-IE" dirty="0"/>
              <a:t>This was verified to be working and the test deemed successful.</a:t>
            </a:r>
          </a:p>
          <a:p>
            <a:pPr marL="0" indent="0">
              <a:buNone/>
            </a:pPr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13031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292A5D-73B8-4675-8E32-725F825879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F36C0-C6DC-4A69-B071-0808E09E3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>
            <a:normAutofit/>
          </a:bodyPr>
          <a:lstStyle/>
          <a:p>
            <a:r>
              <a:rPr lang="en-IE">
                <a:solidFill>
                  <a:schemeClr val="tx1">
                    <a:lumMod val="85000"/>
                    <a:lumOff val="15000"/>
                  </a:schemeClr>
                </a:solidFill>
              </a:rPr>
              <a:t>Cost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090741-A59B-469D-B35F-12BB7714B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5095" y="2743573"/>
            <a:ext cx="1008958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AFBDFBD-17E3-463E-9655-159AA80F0A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565" y="2906962"/>
            <a:ext cx="9756648" cy="2670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FA42BA9-30EE-4D69-B1DE-322323B68D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2897255"/>
              </p:ext>
            </p:extLst>
          </p:nvPr>
        </p:nvGraphicFramePr>
        <p:xfrm>
          <a:off x="1949956" y="3228975"/>
          <a:ext cx="8242879" cy="202565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3224">
                  <a:extLst>
                    <a:ext uri="{9D8B030D-6E8A-4147-A177-3AD203B41FA5}">
                      <a16:colId xmlns:a16="http://schemas.microsoft.com/office/drawing/2014/main" val="2331610338"/>
                    </a:ext>
                  </a:extLst>
                </a:gridCol>
                <a:gridCol w="699367">
                  <a:extLst>
                    <a:ext uri="{9D8B030D-6E8A-4147-A177-3AD203B41FA5}">
                      <a16:colId xmlns:a16="http://schemas.microsoft.com/office/drawing/2014/main" val="1018652200"/>
                    </a:ext>
                  </a:extLst>
                </a:gridCol>
                <a:gridCol w="3212720">
                  <a:extLst>
                    <a:ext uri="{9D8B030D-6E8A-4147-A177-3AD203B41FA5}">
                      <a16:colId xmlns:a16="http://schemas.microsoft.com/office/drawing/2014/main" val="4246896531"/>
                    </a:ext>
                  </a:extLst>
                </a:gridCol>
                <a:gridCol w="932071">
                  <a:extLst>
                    <a:ext uri="{9D8B030D-6E8A-4147-A177-3AD203B41FA5}">
                      <a16:colId xmlns:a16="http://schemas.microsoft.com/office/drawing/2014/main" val="1951541993"/>
                    </a:ext>
                  </a:extLst>
                </a:gridCol>
                <a:gridCol w="2615497">
                  <a:extLst>
                    <a:ext uri="{9D8B030D-6E8A-4147-A177-3AD203B41FA5}">
                      <a16:colId xmlns:a16="http://schemas.microsoft.com/office/drawing/2014/main" val="1256676176"/>
                    </a:ext>
                  </a:extLst>
                </a:gridCol>
              </a:tblGrid>
              <a:tr h="34037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No.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Qty.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Description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Price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Comments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1244657604"/>
                  </a:ext>
                </a:extLst>
              </a:tr>
              <a:tr h="672450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Raspberry Pi 3 Model B+ Starter Pack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€60.00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Provided by the college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3631941585"/>
                  </a:ext>
                </a:extLst>
              </a:tr>
              <a:tr h="672450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2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External Hard Drive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€50.00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Shared among group members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4178618970"/>
                  </a:ext>
                </a:extLst>
              </a:tr>
              <a:tr h="340376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Total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endParaRPr lang="en-IE" sz="13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endParaRPr lang="en-IE" sz="13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€110.00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 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827731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1790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5372-1A60-4208-B285-8CC4E049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31350"/>
            <a:ext cx="7729728" cy="1188720"/>
          </a:xfrm>
        </p:spPr>
        <p:txBody>
          <a:bodyPr/>
          <a:lstStyle/>
          <a:p>
            <a:r>
              <a:rPr lang="en-IE" dirty="0"/>
              <a:t>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FF4B-C2C4-44F1-B31C-33D711C62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1732974"/>
            <a:ext cx="4271771" cy="3101982"/>
          </a:xfrm>
        </p:spPr>
        <p:txBody>
          <a:bodyPr/>
          <a:lstStyle/>
          <a:p>
            <a:r>
              <a:rPr lang="en-IE" dirty="0"/>
              <a:t>Files can be created, stored and accessed on the Raspberry Pi NAS using the external hard drive.</a:t>
            </a:r>
          </a:p>
          <a:p>
            <a:r>
              <a:rPr lang="en-IE" dirty="0"/>
              <a:t>Must all be on the same network.</a:t>
            </a:r>
          </a:p>
          <a:p>
            <a:r>
              <a:rPr lang="en-IE" dirty="0"/>
              <a:t>Requires IP and password to be accessed.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F5410-8ED0-47F6-90E8-4C0B08686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9841" y="1732974"/>
            <a:ext cx="4270247" cy="3101982"/>
          </a:xfrm>
        </p:spPr>
        <p:txBody>
          <a:bodyPr/>
          <a:lstStyle/>
          <a:p>
            <a:r>
              <a:rPr lang="en-IE" dirty="0"/>
              <a:t>Cheap in comparison to other NAS systems e.g. Synology.</a:t>
            </a:r>
          </a:p>
          <a:p>
            <a:r>
              <a:rPr lang="en-IE" dirty="0"/>
              <a:t>Low power, cheaper long term.</a:t>
            </a:r>
          </a:p>
          <a:p>
            <a:r>
              <a:rPr lang="en-IE" dirty="0"/>
              <a:t>VPN implementation would allow remote access.</a:t>
            </a:r>
          </a:p>
          <a:p>
            <a:r>
              <a:rPr lang="en-IE" dirty="0"/>
              <a:t>Extra cost associated with VPN, so not implemented.</a:t>
            </a:r>
          </a:p>
          <a:p>
            <a:endParaRPr lang="en-IE" dirty="0"/>
          </a:p>
        </p:txBody>
      </p:sp>
      <p:pic>
        <p:nvPicPr>
          <p:cNvPr id="5" name="Picture 4" descr="A remote-access VPN connection allows an individual user to connect to a private business network from a remote location using a laptop or desktop computer connected to the Internet.">
            <a:extLst>
              <a:ext uri="{FF2B5EF4-FFF2-40B4-BE49-F238E27FC236}">
                <a16:creationId xmlns:a16="http://schemas.microsoft.com/office/drawing/2014/main" id="{DB43A620-9EBE-4896-9DE1-5400771DF46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19" y="4145399"/>
            <a:ext cx="4587828" cy="26006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5160333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338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SimSun</vt:lpstr>
      <vt:lpstr>Arial</vt:lpstr>
      <vt:lpstr>Gill Sans MT</vt:lpstr>
      <vt:lpstr>Times New Roman</vt:lpstr>
      <vt:lpstr>Parcel</vt:lpstr>
      <vt:lpstr>Raspberry Pi NAS</vt:lpstr>
      <vt:lpstr>Summary</vt:lpstr>
      <vt:lpstr>Gannt diagram</vt:lpstr>
      <vt:lpstr>Repositories</vt:lpstr>
      <vt:lpstr>Design Specification</vt:lpstr>
      <vt:lpstr>Design of system</vt:lpstr>
      <vt:lpstr>Implementation</vt:lpstr>
      <vt:lpstr>Cost</vt:lpstr>
      <vt:lpstr>Results and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NAS</dc:title>
  <dc:creator>Diarmaid</dc:creator>
  <cp:lastModifiedBy>Yi Cheng Lester Voon</cp:lastModifiedBy>
  <cp:revision>2</cp:revision>
  <dcterms:created xsi:type="dcterms:W3CDTF">2019-04-27T21:52:55Z</dcterms:created>
  <dcterms:modified xsi:type="dcterms:W3CDTF">2019-04-28T18:11:46Z</dcterms:modified>
</cp:coreProperties>
</file>